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820" autoAdjust="0"/>
  </p:normalViewPr>
  <p:slideViewPr>
    <p:cSldViewPr snapToGrid="0">
      <p:cViewPr varScale="1">
        <p:scale>
          <a:sx n="62" d="100"/>
          <a:sy n="62" d="100"/>
        </p:scale>
        <p:origin x="10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59834E-DC29-4401-8A3D-45AC1E58C70D}" type="datetimeFigureOut">
              <a:rPr lang="en-US" smtClean="0"/>
              <a:t>5/6/2021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CCFF71-22DD-42FB-B2EF-AC6989E6C119}" type="slidenum">
              <a:rPr lang="en-US" smtClean="0"/>
              <a:t>‹#›</a:t>
            </a:fld>
            <a:endParaRPr lang="en-US"/>
          </a:p>
        </p:txBody>
      </p:sp>
    </p:spTree>
    <p:extLst>
      <p:ext uri="{BB962C8B-B14F-4D97-AF65-F5344CB8AC3E}">
        <p14:creationId xmlns:p14="http://schemas.microsoft.com/office/powerpoint/2010/main" val="3165872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00000"/>
              </a:lnSpc>
              <a:spcBef>
                <a:spcPts val="0"/>
              </a:spcBef>
              <a:spcAft>
                <a:spcPts val="0"/>
              </a:spcAft>
              <a:buClrTx/>
              <a:buSzTx/>
              <a:buFontTx/>
              <a:buNone/>
              <a:tabLst/>
              <a:defRPr/>
            </a:pPr>
            <a:r>
              <a:rPr lang="en-US" sz="2000" dirty="0">
                <a:effectLst/>
                <a:latin typeface="Arial" panose="020B0604020202020204" pitchFamily="34" charset="0"/>
                <a:ea typeface="Calibri" panose="020F0502020204030204" pitchFamily="34" charset="0"/>
                <a:cs typeface="Arial" panose="020B0604020202020204" pitchFamily="34" charset="0"/>
              </a:rPr>
              <a:t>Violence against women was rampant in the 18</a:t>
            </a:r>
            <a:r>
              <a:rPr lang="en-US" sz="2000" baseline="30000" dirty="0">
                <a:effectLst/>
                <a:latin typeface="Arial" panose="020B0604020202020204" pitchFamily="34" charset="0"/>
                <a:ea typeface="Calibri" panose="020F0502020204030204" pitchFamily="34" charset="0"/>
                <a:cs typeface="Arial" panose="020B0604020202020204" pitchFamily="34" charset="0"/>
              </a:rPr>
              <a:t>th</a:t>
            </a:r>
            <a:r>
              <a:rPr lang="en-US" sz="2000" dirty="0">
                <a:effectLst/>
                <a:latin typeface="Arial" panose="020B0604020202020204" pitchFamily="34" charset="0"/>
                <a:ea typeface="Calibri" panose="020F0502020204030204" pitchFamily="34" charset="0"/>
                <a:cs typeface="Arial" panose="020B0604020202020204" pitchFamily="34" charset="0"/>
              </a:rPr>
              <a:t> and 19</a:t>
            </a:r>
            <a:r>
              <a:rPr lang="en-US" sz="2000" baseline="30000" dirty="0">
                <a:effectLst/>
                <a:latin typeface="Arial" panose="020B0604020202020204" pitchFamily="34" charset="0"/>
                <a:ea typeface="Calibri" panose="020F0502020204030204" pitchFamily="34" charset="0"/>
                <a:cs typeface="Arial" panose="020B0604020202020204" pitchFamily="34" charset="0"/>
              </a:rPr>
              <a:t>th</a:t>
            </a:r>
            <a:r>
              <a:rPr lang="en-US" sz="2000" dirty="0">
                <a:effectLst/>
                <a:latin typeface="Arial" panose="020B0604020202020204" pitchFamily="34" charset="0"/>
                <a:ea typeface="Calibri" panose="020F0502020204030204" pitchFamily="34" charset="0"/>
                <a:cs typeface="Arial" panose="020B0604020202020204" pitchFamily="34" charset="0"/>
              </a:rPr>
              <a:t> centuries as a result of men's dominance. Women were perceived as inferior beings whose role cannot be equated to that of men. The superiority and dominance of men that suppressed women led to the enactment of laws to protect women. Thus, Violence Against Women Act was signed into law in 1994 by president Bill Clinton. The goal of this law was to combat violence against women. This presentation answers questions related to the policy goals legitimacy, their contribution to social equality, reporting any adverse effects, and establishing whether they are consistent with professional social work values.</a:t>
            </a:r>
          </a:p>
          <a:p>
            <a:pPr indent="457200"/>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2</a:t>
            </a:fld>
            <a:endParaRPr lang="en-US"/>
          </a:p>
        </p:txBody>
      </p:sp>
    </p:spTree>
    <p:extLst>
      <p:ext uri="{BB962C8B-B14F-4D97-AF65-F5344CB8AC3E}">
        <p14:creationId xmlns:p14="http://schemas.microsoft.com/office/powerpoint/2010/main" val="1922664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150000"/>
              </a:lnSpc>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The </a:t>
            </a:r>
            <a:r>
              <a:rPr lang="en-US" sz="2000" i="1" dirty="0" err="1">
                <a:effectLst/>
                <a:latin typeface="Arial" panose="020B0604020202020204" pitchFamily="34" charset="0"/>
                <a:ea typeface="Calibri" panose="020F0502020204030204" pitchFamily="34" charset="0"/>
                <a:cs typeface="Arial" panose="020B0604020202020204" pitchFamily="34" charset="0"/>
              </a:rPr>
              <a:t>Brzonkala</a:t>
            </a:r>
            <a:r>
              <a:rPr lang="en-US" sz="2000" i="1" dirty="0">
                <a:effectLst/>
                <a:latin typeface="Arial" panose="020B0604020202020204" pitchFamily="34" charset="0"/>
                <a:ea typeface="Calibri" panose="020F0502020204030204" pitchFamily="34" charset="0"/>
                <a:cs typeface="Arial" panose="020B0604020202020204" pitchFamily="34" charset="0"/>
              </a:rPr>
              <a:t> v. Virginia Polytechnic and State University</a:t>
            </a:r>
            <a:r>
              <a:rPr lang="en-US" sz="2000" dirty="0">
                <a:effectLst/>
                <a:latin typeface="Arial" panose="020B0604020202020204" pitchFamily="34" charset="0"/>
                <a:ea typeface="Calibri" panose="020F0502020204030204" pitchFamily="34" charset="0"/>
                <a:cs typeface="Arial" panose="020B0604020202020204" pitchFamily="34" charset="0"/>
              </a:rPr>
              <a:t> case involves a former Virginia Tech scholar, </a:t>
            </a:r>
            <a:r>
              <a:rPr lang="en-US" sz="2000" dirty="0" err="1">
                <a:effectLst/>
                <a:latin typeface="Arial" panose="020B0604020202020204" pitchFamily="34" charset="0"/>
                <a:ea typeface="Calibri" panose="020F0502020204030204" pitchFamily="34" charset="0"/>
                <a:cs typeface="Arial" panose="020B0604020202020204" pitchFamily="34" charset="0"/>
              </a:rPr>
              <a:t>Brzonkala</a:t>
            </a:r>
            <a:r>
              <a:rPr lang="en-US" sz="2000" dirty="0">
                <a:effectLst/>
                <a:latin typeface="Arial" panose="020B0604020202020204" pitchFamily="34" charset="0"/>
                <a:ea typeface="Calibri" panose="020F0502020204030204" pitchFamily="34" charset="0"/>
                <a:cs typeface="Arial" panose="020B0604020202020204" pitchFamily="34" charset="0"/>
              </a:rPr>
              <a:t> claiming justice for rape claims against two footballers, Antonio Morrison and James Crawford (Parsons, 2020). Eileen Wagner, </a:t>
            </a:r>
            <a:r>
              <a:rPr lang="en-US" sz="2000" dirty="0" err="1">
                <a:effectLst/>
                <a:latin typeface="Arial" panose="020B0604020202020204" pitchFamily="34" charset="0"/>
                <a:ea typeface="Calibri" panose="020F0502020204030204" pitchFamily="34" charset="0"/>
                <a:cs typeface="Arial" panose="020B0604020202020204" pitchFamily="34" charset="0"/>
              </a:rPr>
              <a:t>Brzonkala's</a:t>
            </a:r>
            <a:r>
              <a:rPr lang="en-US" sz="2000" dirty="0">
                <a:effectLst/>
                <a:latin typeface="Arial" panose="020B0604020202020204" pitchFamily="34" charset="0"/>
                <a:ea typeface="Calibri" panose="020F0502020204030204" pitchFamily="34" charset="0"/>
                <a:cs typeface="Arial" panose="020B0604020202020204" pitchFamily="34" charset="0"/>
              </a:rPr>
              <a:t> attorney, filed the case through VAWA's Title III that has provisions for violations against gender animus. Wagner argued that the incident was not a random act of violence but an act inspired by discriminatory hostility towards the plaintiff's gender. The court dismissed the claim saying VAWA lacked the authority to establish this civil cause of action under either the 14</a:t>
            </a:r>
            <a:r>
              <a:rPr lang="en-US" sz="2000" baseline="30000" dirty="0">
                <a:effectLst/>
                <a:latin typeface="Arial" panose="020B0604020202020204" pitchFamily="34" charset="0"/>
                <a:ea typeface="Calibri" panose="020F0502020204030204" pitchFamily="34" charset="0"/>
                <a:cs typeface="Arial" panose="020B0604020202020204" pitchFamily="34" charset="0"/>
              </a:rPr>
              <a:t>th</a:t>
            </a:r>
            <a:r>
              <a:rPr lang="en-US" sz="2000" dirty="0">
                <a:effectLst/>
                <a:latin typeface="Arial" panose="020B0604020202020204" pitchFamily="34" charset="0"/>
                <a:ea typeface="Calibri" panose="020F0502020204030204" pitchFamily="34" charset="0"/>
                <a:cs typeface="Arial" panose="020B0604020202020204" pitchFamily="34" charset="0"/>
              </a:rPr>
              <a:t> Amendment section 5 or the Commerce Clause. In the </a:t>
            </a:r>
            <a:r>
              <a:rPr lang="en-US" sz="2000" i="1" dirty="0">
                <a:effectLst/>
                <a:latin typeface="Arial" panose="020B0604020202020204" pitchFamily="34" charset="0"/>
                <a:ea typeface="Calibri" panose="020F0502020204030204" pitchFamily="34" charset="0"/>
                <a:cs typeface="Arial" panose="020B0604020202020204" pitchFamily="34" charset="0"/>
              </a:rPr>
              <a:t>United States v. Lopez, </a:t>
            </a:r>
            <a:r>
              <a:rPr lang="en-US" sz="2000" dirty="0">
                <a:effectLst/>
                <a:latin typeface="Arial" panose="020B0604020202020204" pitchFamily="34" charset="0"/>
                <a:ea typeface="Calibri" panose="020F0502020204030204" pitchFamily="34" charset="0"/>
                <a:cs typeface="Arial" panose="020B0604020202020204" pitchFamily="34" charset="0"/>
              </a:rPr>
              <a:t>the court held that the 1990 Gun-Free School Zones Act (GFSZA) was unlawful. The statute prohibited the knowing possession of weapons in an area reasonably believed to be an education center. The </a:t>
            </a:r>
            <a:r>
              <a:rPr lang="en-US" sz="2000" i="1" dirty="0">
                <a:effectLst/>
                <a:latin typeface="Arial" panose="020B0604020202020204" pitchFamily="34" charset="0"/>
                <a:ea typeface="Calibri" panose="020F0502020204030204" pitchFamily="34" charset="0"/>
                <a:cs typeface="Arial" panose="020B0604020202020204" pitchFamily="34" charset="0"/>
              </a:rPr>
              <a:t>Seaton v. Seaton </a:t>
            </a:r>
            <a:r>
              <a:rPr lang="en-US" sz="2000" dirty="0">
                <a:effectLst/>
                <a:latin typeface="Arial" panose="020B0604020202020204" pitchFamily="34" charset="0"/>
                <a:ea typeface="Calibri" panose="020F0502020204030204" pitchFamily="34" charset="0"/>
                <a:cs typeface="Arial" panose="020B0604020202020204" pitchFamily="34" charset="0"/>
              </a:rPr>
              <a:t>case involves an action brought forward by Laurel Knuckles Seaton against her husband, Mr. Seaton, in a high-profile divorce. She claimed damages for her civil rights violation and compensation for several torts under VAWA. The divorce was filed after she had been pushed to the limit by her husband's deceitful, controlling, and abusive conduct in which she was the recipient. The defendant filed a motion to dismiss the judgment. He was required to pay the plaintiff costs related to the litigation, such as attorney fees, injunctive relief, and punitive and exemplary damages. His argument was based on the unconstitutional nature of VAWA's civil rights provision. The court rejected his dismissal request. </a:t>
            </a:r>
          </a:p>
          <a:p>
            <a:pPr marL="0" marR="0" indent="457200">
              <a:lnSpc>
                <a:spcPct val="150000"/>
              </a:lnSpc>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 </a:t>
            </a:r>
          </a:p>
          <a:p>
            <a:pPr indent="457200"/>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3</a:t>
            </a:fld>
            <a:endParaRPr lang="en-US"/>
          </a:p>
        </p:txBody>
      </p:sp>
    </p:spTree>
    <p:extLst>
      <p:ext uri="{BB962C8B-B14F-4D97-AF65-F5344CB8AC3E}">
        <p14:creationId xmlns:p14="http://schemas.microsoft.com/office/powerpoint/2010/main" val="3498022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00000"/>
              </a:lnSpc>
              <a:spcBef>
                <a:spcPts val="0"/>
              </a:spcBef>
              <a:spcAft>
                <a:spcPts val="0"/>
              </a:spcAft>
              <a:buClrTx/>
              <a:buSzTx/>
              <a:buFontTx/>
              <a:buNone/>
              <a:tabLst/>
              <a:defRPr/>
            </a:pPr>
            <a:r>
              <a:rPr lang="en-US" sz="2000" dirty="0">
                <a:effectLst/>
                <a:latin typeface="Arial" panose="020B0604020202020204" pitchFamily="34" charset="0"/>
                <a:ea typeface="Calibri" panose="020F0502020204030204" pitchFamily="34" charset="0"/>
                <a:cs typeface="Arial" panose="020B0604020202020204" pitchFamily="34" charset="0"/>
              </a:rPr>
              <a:t>Before VAWA was enacted in 1994, most convicted rapists were not jailed, and their partners committed almost a third of all homicides on women. The passing of the enactment was an extension to social equality because it indicated the acknowledgment of sexual and domestic violence as crimes by the federal legislation. The Act has developed community-coordinated reactions to the way Domestic Based Violence (GBV) is investigated. In the past, female victims may have lacked a platform to demand justice, but VAWA makes litigation filings a little easier. Also, VAWA has also reduced victimization. According to </a:t>
            </a:r>
            <a:r>
              <a:rPr lang="en-US" sz="2000" dirty="0" err="1">
                <a:effectLst/>
                <a:latin typeface="Arial" panose="020B0604020202020204" pitchFamily="34" charset="0"/>
                <a:ea typeface="Calibri" panose="020F0502020204030204" pitchFamily="34" charset="0"/>
                <a:cs typeface="Arial" panose="020B0604020202020204" pitchFamily="34" charset="0"/>
              </a:rPr>
              <a:t>Kirven</a:t>
            </a:r>
            <a:r>
              <a:rPr lang="en-US" sz="2000" dirty="0">
                <a:effectLst/>
                <a:latin typeface="Arial" panose="020B0604020202020204" pitchFamily="34" charset="0"/>
                <a:ea typeface="Calibri" panose="020F0502020204030204" pitchFamily="34" charset="0"/>
                <a:cs typeface="Arial" panose="020B0604020202020204" pitchFamily="34" charset="0"/>
              </a:rPr>
              <a:t> (2019),</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dirty="0">
                <a:effectLst/>
                <a:latin typeface="Arial" panose="020B0604020202020204" pitchFamily="34" charset="0"/>
                <a:ea typeface="Calibri" panose="020F0502020204030204" pitchFamily="34" charset="0"/>
                <a:cs typeface="Arial" panose="020B0604020202020204" pitchFamily="34" charset="0"/>
              </a:rPr>
              <a:t>incidences involving fatal and nonfatal sexual assault and verbal or mental abuse have decreased significantly since the Act was passed. As reported by the Bureau of Justice Statistics, victimization of females between 1993 and 2008 decreased from 9.4 to 4.3 victimizations per 1,000 women. Also, violence against men reduced from 1.8 to 0.8 victimizations per 1,000 males. Further, the report indicates that between 1994 and 2010, intimate partner violence (IPV) declined from 2.1 million to 907,000 (Owens, 2017).</a:t>
            </a:r>
          </a:p>
          <a:p>
            <a:pPr indent="457200"/>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4</a:t>
            </a:fld>
            <a:endParaRPr lang="en-US"/>
          </a:p>
        </p:txBody>
      </p:sp>
    </p:spTree>
    <p:extLst>
      <p:ext uri="{BB962C8B-B14F-4D97-AF65-F5344CB8AC3E}">
        <p14:creationId xmlns:p14="http://schemas.microsoft.com/office/powerpoint/2010/main" val="902003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00000"/>
              </a:lnSpc>
              <a:spcBef>
                <a:spcPts val="0"/>
              </a:spcBef>
              <a:spcAft>
                <a:spcPts val="0"/>
              </a:spcAft>
              <a:buClrTx/>
              <a:buSzTx/>
              <a:buFontTx/>
              <a:buNone/>
              <a:tabLst/>
              <a:defRPr/>
            </a:pPr>
            <a:r>
              <a:rPr lang="en-US" sz="2000" dirty="0">
                <a:effectLst/>
                <a:latin typeface="Arial" panose="020B0604020202020204" pitchFamily="34" charset="0"/>
                <a:ea typeface="Calibri" panose="020F0502020204030204" pitchFamily="34" charset="0"/>
                <a:cs typeface="Arial" panose="020B0604020202020204" pitchFamily="34" charset="0"/>
              </a:rPr>
              <a:t>Under the 2013 VAWA reauthorization, the Act increased its social justice spectrum by protecting same-sex couples. According to Cannon (2019),</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dirty="0">
                <a:effectLst/>
                <a:latin typeface="Arial" panose="020B0604020202020204" pitchFamily="34" charset="0"/>
                <a:ea typeface="Calibri" panose="020F0502020204030204" pitchFamily="34" charset="0"/>
                <a:cs typeface="Arial" panose="020B0604020202020204" pitchFamily="34" charset="0"/>
              </a:rPr>
              <a:t>the LGBTQ community faces domestic violence as other community members at 25% to 33%. Sometimes heterosexual couples experience lesser IPV than those in LGBTQ relationships. VAWA serves social justice goals by protecting human trafficking victims. The 2000 Trafficking Victims Protection Act report uncovered that 50,000 people unlawfully enter the US each year through trafficking (Kim et al., 2018). Children and women are trafficked disproportionately because their education is inaccessible, leading to a lack of employment opportunities in the host countries. VAWA amendments have appropriations to allow all victims of human trafficking to get a day in court.</a:t>
            </a:r>
          </a:p>
          <a:p>
            <a:pPr indent="457200"/>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5</a:t>
            </a:fld>
            <a:endParaRPr lang="en-US"/>
          </a:p>
        </p:txBody>
      </p:sp>
    </p:spTree>
    <p:extLst>
      <p:ext uri="{BB962C8B-B14F-4D97-AF65-F5344CB8AC3E}">
        <p14:creationId xmlns:p14="http://schemas.microsoft.com/office/powerpoint/2010/main" val="3919508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00000"/>
              </a:lnSpc>
              <a:spcBef>
                <a:spcPts val="0"/>
              </a:spcBef>
              <a:spcAft>
                <a:spcPts val="0"/>
              </a:spcAft>
              <a:buClrTx/>
              <a:buSzTx/>
              <a:buFontTx/>
              <a:buNone/>
              <a:tabLst/>
              <a:defRPr/>
            </a:pPr>
            <a:r>
              <a:rPr lang="en-US" sz="2000" dirty="0">
                <a:effectLst/>
                <a:latin typeface="Arial" panose="020B0604020202020204" pitchFamily="34" charset="0"/>
                <a:ea typeface="Calibri" panose="020F0502020204030204" pitchFamily="34" charset="0"/>
                <a:cs typeface="Arial" panose="020B0604020202020204" pitchFamily="34" charset="0"/>
              </a:rPr>
              <a:t>The exacerbations in criminalizing domestic violence are the leading cause of VAWA's shortcomings. For example, men who have criminal records before are likely to victimize females because they cannot find work. They end up incarcerated after being found under the VAWA act. Upon release, the law offenders are likely to bring back their traumas into intimate relationships creating a cycle (Glantz et al., 2017). It focuses solely on removing domestic violence criminals from the community, forgetting they might be released into the same society. Secondly, overreliance on the criminal justice system means VAWA's response to domestic violence is often as harsh as possible. The enactment was created when crimes against women increased unprecedentedly, and most of them were horrific. Finally, the large percentage of people served by VAWA are women, although the Act insists its services are for both genders. While it is an anti-domestic violence approach, the enactment defines females as victims, meaning most perpetrators are men.</a:t>
            </a:r>
          </a:p>
          <a:p>
            <a:pPr indent="457200"/>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6</a:t>
            </a:fld>
            <a:endParaRPr lang="en-US"/>
          </a:p>
        </p:txBody>
      </p:sp>
    </p:spTree>
    <p:extLst>
      <p:ext uri="{BB962C8B-B14F-4D97-AF65-F5344CB8AC3E}">
        <p14:creationId xmlns:p14="http://schemas.microsoft.com/office/powerpoint/2010/main" val="387122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50000"/>
              </a:lnSpc>
              <a:spcBef>
                <a:spcPts val="0"/>
              </a:spcBef>
              <a:spcAft>
                <a:spcPts val="0"/>
              </a:spcAft>
              <a:buClrTx/>
              <a:buSzTx/>
              <a:buFontTx/>
              <a:buNone/>
              <a:tabLst/>
              <a:defRPr/>
            </a:pPr>
            <a:r>
              <a:rPr lang="en-US" sz="2000" dirty="0">
                <a:effectLst/>
                <a:latin typeface="Arial" panose="020B0604020202020204" pitchFamily="34" charset="0"/>
                <a:ea typeface="Calibri" panose="020F0502020204030204" pitchFamily="34" charset="0"/>
                <a:cs typeface="Arial" panose="020B0604020202020204" pitchFamily="34" charset="0"/>
              </a:rPr>
              <a:t>The National Association of Social Workers (NASW) designed ethical standards pertinent to all social work activities. They are concerned with professionals' responsibilities to communities, ethical conduct in their work, setting, broader society, and colleagues. VAWA observes commitment to clients, provided in 1.01. NASW states that the primary responsibility of social workers is to promote the overall well-being of the affected society (</a:t>
            </a:r>
            <a:r>
              <a:rPr lang="en-US" sz="2000" dirty="0" err="1">
                <a:effectLst/>
                <a:latin typeface="Arial" panose="020B0604020202020204" pitchFamily="34" charset="0"/>
                <a:ea typeface="Calibri" panose="020F0502020204030204" pitchFamily="34" charset="0"/>
                <a:cs typeface="Arial" panose="020B0604020202020204" pitchFamily="34" charset="0"/>
              </a:rPr>
              <a:t>Hebenstreit</a:t>
            </a:r>
            <a:r>
              <a:rPr lang="en-US" sz="2000" dirty="0">
                <a:effectLst/>
                <a:latin typeface="Arial" panose="020B0604020202020204" pitchFamily="34" charset="0"/>
                <a:ea typeface="Calibri" panose="020F0502020204030204" pitchFamily="34" charset="0"/>
                <a:cs typeface="Arial" panose="020B0604020202020204" pitchFamily="34" charset="0"/>
              </a:rPr>
              <a:t>, 2017). VAWA ensures all victims' interests in domestic violence are addressed. If it is unsolvable, the enactment has centers where clients can shelter temporarily or permanently. VAWA observes the privacy and confidentiality value in 1.07. the NASW demands that all social workers should respect the privacy of their clients. They should not solicit any information unless it is required for the course they are pursuing. VAWA does not coerce the victims into providing them with information about the abuse. Instead, the legislation creates a platform where victims can share their experiences without the perpetrators' knowledge. It strengthens this value by barring the federal government officials from releasing information about VAWA cases.</a:t>
            </a:r>
          </a:p>
          <a:p>
            <a:pPr indent="457200">
              <a:lnSpc>
                <a:spcPct val="150000"/>
              </a:lnSpc>
            </a:pPr>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7</a:t>
            </a:fld>
            <a:endParaRPr lang="en-US"/>
          </a:p>
        </p:txBody>
      </p:sp>
    </p:spTree>
    <p:extLst>
      <p:ext uri="{BB962C8B-B14F-4D97-AF65-F5344CB8AC3E}">
        <p14:creationId xmlns:p14="http://schemas.microsoft.com/office/powerpoint/2010/main" val="3954985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50000"/>
              </a:lnSpc>
              <a:spcBef>
                <a:spcPts val="0"/>
              </a:spcBef>
              <a:spcAft>
                <a:spcPts val="0"/>
              </a:spcAft>
              <a:buClrTx/>
              <a:buSzTx/>
              <a:buFontTx/>
              <a:buNone/>
              <a:tabLst/>
              <a:defRPr/>
            </a:pPr>
            <a:r>
              <a:rPr lang="en-US" sz="2000" dirty="0">
                <a:effectLst/>
                <a:latin typeface="Arial" panose="020B0604020202020204" pitchFamily="34" charset="0"/>
                <a:ea typeface="Calibri" panose="020F0502020204030204" pitchFamily="34" charset="0"/>
                <a:cs typeface="Arial" panose="020B0604020202020204" pitchFamily="34" charset="0"/>
              </a:rPr>
              <a:t>In summary, some of the VAWA provisions have been unlawful, but the enactment has decreased domestic violence since it was enacted in 1994. It has led to greater social justice, but it has not adequately made the affected community more cohesive. Thus, as reauthorizations occur, they should consider how society can be united after victims have received justice. </a:t>
            </a:r>
          </a:p>
          <a:p>
            <a:pPr indent="457200">
              <a:lnSpc>
                <a:spcPct val="150000"/>
              </a:lnSpc>
            </a:pPr>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ECCFF71-22DD-42FB-B2EF-AC6989E6C119}" type="slidenum">
              <a:rPr lang="en-US" smtClean="0"/>
              <a:t>8</a:t>
            </a:fld>
            <a:endParaRPr lang="en-US"/>
          </a:p>
        </p:txBody>
      </p:sp>
    </p:spTree>
    <p:extLst>
      <p:ext uri="{BB962C8B-B14F-4D97-AF65-F5344CB8AC3E}">
        <p14:creationId xmlns:p14="http://schemas.microsoft.com/office/powerpoint/2010/main" val="2581848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39644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83E946-96D1-4F63-9737-16E3CC3B96B9}"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2878088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2206691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92786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3627214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8164908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364304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2445386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952605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4153868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1553064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B83E946-96D1-4F63-9737-16E3CC3B96B9}"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627323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B83E946-96D1-4F63-9737-16E3CC3B96B9}" type="datetimeFigureOut">
              <a:rPr lang="en-US" smtClean="0"/>
              <a:t>5/6/2021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21097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1851137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89610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0B83E946-96D1-4F63-9737-16E3CC3B96B9}" type="datetimeFigureOut">
              <a:rPr lang="en-US" smtClean="0"/>
              <a:t>5/6/2021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350417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83E946-96D1-4F63-9737-16E3CC3B96B9}"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D304E-7EE0-4FE5-94DF-6739AB4CAD2B}" type="slidenum">
              <a:rPr lang="en-US" smtClean="0"/>
              <a:t>‹#›</a:t>
            </a:fld>
            <a:endParaRPr lang="en-US"/>
          </a:p>
        </p:txBody>
      </p:sp>
    </p:spTree>
    <p:extLst>
      <p:ext uri="{BB962C8B-B14F-4D97-AF65-F5344CB8AC3E}">
        <p14:creationId xmlns:p14="http://schemas.microsoft.com/office/powerpoint/2010/main" val="218813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B83E946-96D1-4F63-9737-16E3CC3B96B9}" type="datetimeFigureOut">
              <a:rPr lang="en-US" smtClean="0"/>
              <a:t>5/6/2021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72D304E-7EE0-4FE5-94DF-6739AB4CAD2B}" type="slidenum">
              <a:rPr lang="en-US" smtClean="0"/>
              <a:t>‹#›</a:t>
            </a:fld>
            <a:endParaRPr lang="en-US"/>
          </a:p>
        </p:txBody>
      </p:sp>
    </p:spTree>
    <p:extLst>
      <p:ext uri="{BB962C8B-B14F-4D97-AF65-F5344CB8AC3E}">
        <p14:creationId xmlns:p14="http://schemas.microsoft.com/office/powerpoint/2010/main" val="261519989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0CF72-AF29-4C5B-A7C8-52973E5A6FEB}"/>
              </a:ext>
            </a:extLst>
          </p:cNvPr>
          <p:cNvSpPr>
            <a:spLocks noGrp="1"/>
          </p:cNvSpPr>
          <p:nvPr>
            <p:ph type="ctrTitle"/>
          </p:nvPr>
        </p:nvSpPr>
        <p:spPr>
          <a:xfrm>
            <a:off x="1260973" y="622852"/>
            <a:ext cx="8825658" cy="722216"/>
          </a:xfrm>
        </p:spPr>
        <p:txBody>
          <a:bodyPr/>
          <a:lstStyle/>
          <a:p>
            <a:pPr algn="ctr">
              <a:lnSpc>
                <a:spcPct val="150000"/>
              </a:lnSpc>
            </a:pPr>
            <a:r>
              <a:rPr lang="en-US" sz="2800" b="1" dirty="0">
                <a:solidFill>
                  <a:srgbClr val="FFFF00"/>
                </a:solidFill>
                <a:latin typeface="Arial" panose="020B0604020202020204" pitchFamily="34" charset="0"/>
                <a:cs typeface="Arial" panose="020B0604020202020204" pitchFamily="34" charset="0"/>
              </a:rPr>
              <a:t>Violence against Women Act of 1994</a:t>
            </a:r>
          </a:p>
        </p:txBody>
      </p:sp>
      <p:sp>
        <p:nvSpPr>
          <p:cNvPr id="5" name="TextBox 4">
            <a:extLst>
              <a:ext uri="{FF2B5EF4-FFF2-40B4-BE49-F238E27FC236}">
                <a16:creationId xmlns:a16="http://schemas.microsoft.com/office/drawing/2014/main" id="{891589B5-74D7-41EE-9DB2-7243283F9A54}"/>
              </a:ext>
            </a:extLst>
          </p:cNvPr>
          <p:cNvSpPr txBox="1"/>
          <p:nvPr/>
        </p:nvSpPr>
        <p:spPr>
          <a:xfrm>
            <a:off x="2743200" y="2862289"/>
            <a:ext cx="6096000" cy="1889620"/>
          </a:xfrm>
          <a:prstGeom prst="rect">
            <a:avLst/>
          </a:prstGeom>
          <a:noFill/>
        </p:spPr>
        <p:txBody>
          <a:bodyPr wrap="square">
            <a:spAutoFit/>
          </a:bodyPr>
          <a:lstStyle/>
          <a:p>
            <a:pPr marL="0" marR="0" algn="ctr">
              <a:lnSpc>
                <a:spcPct val="150000"/>
              </a:lnSpc>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Presented by:</a:t>
            </a:r>
          </a:p>
          <a:p>
            <a:pPr marL="0" marR="0" algn="ctr">
              <a:lnSpc>
                <a:spcPct val="150000"/>
              </a:lnSpc>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Course:</a:t>
            </a:r>
          </a:p>
          <a:p>
            <a:pPr marL="0" marR="0" algn="ctr">
              <a:lnSpc>
                <a:spcPct val="150000"/>
              </a:lnSpc>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Professor:</a:t>
            </a:r>
          </a:p>
          <a:p>
            <a:pPr marL="0" marR="0" algn="ctr">
              <a:lnSpc>
                <a:spcPct val="150000"/>
              </a:lnSpc>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Date:</a:t>
            </a:r>
          </a:p>
        </p:txBody>
      </p:sp>
    </p:spTree>
    <p:extLst>
      <p:ext uri="{BB962C8B-B14F-4D97-AF65-F5344CB8AC3E}">
        <p14:creationId xmlns:p14="http://schemas.microsoft.com/office/powerpoint/2010/main" val="2454034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C4406-ADEE-46D0-AB63-59437E1DFD75}"/>
              </a:ext>
            </a:extLst>
          </p:cNvPr>
          <p:cNvSpPr>
            <a:spLocks noGrp="1"/>
          </p:cNvSpPr>
          <p:nvPr>
            <p:ph type="title"/>
          </p:nvPr>
        </p:nvSpPr>
        <p:spPr>
          <a:xfrm>
            <a:off x="646111" y="452718"/>
            <a:ext cx="9404723" cy="885752"/>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Introduction </a:t>
            </a:r>
          </a:p>
        </p:txBody>
      </p:sp>
      <p:sp>
        <p:nvSpPr>
          <p:cNvPr id="5" name="TextBox 4">
            <a:extLst>
              <a:ext uri="{FF2B5EF4-FFF2-40B4-BE49-F238E27FC236}">
                <a16:creationId xmlns:a16="http://schemas.microsoft.com/office/drawing/2014/main" id="{6EDDC68C-A8B4-44E6-B522-C96558AB6D80}"/>
              </a:ext>
            </a:extLst>
          </p:cNvPr>
          <p:cNvSpPr txBox="1"/>
          <p:nvPr/>
        </p:nvSpPr>
        <p:spPr>
          <a:xfrm>
            <a:off x="934391" y="1938337"/>
            <a:ext cx="5161609" cy="2812950"/>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Violence against Women Act (VAWA) was signed into law in 1994.</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The goal of the Act is to protect women against violence.</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VAWA's contribution to greater social equality is questionable. </a:t>
            </a:r>
          </a:p>
        </p:txBody>
      </p:sp>
      <p:pic>
        <p:nvPicPr>
          <p:cNvPr id="6" name="Picture 5">
            <a:extLst>
              <a:ext uri="{FF2B5EF4-FFF2-40B4-BE49-F238E27FC236}">
                <a16:creationId xmlns:a16="http://schemas.microsoft.com/office/drawing/2014/main" id="{54BB29CC-8CCA-464D-9709-973CAAE88570}"/>
              </a:ext>
            </a:extLst>
          </p:cNvPr>
          <p:cNvPicPr/>
          <p:nvPr/>
        </p:nvPicPr>
        <p:blipFill>
          <a:blip r:embed="rId3"/>
          <a:stretch>
            <a:fillRect/>
          </a:stretch>
        </p:blipFill>
        <p:spPr>
          <a:xfrm>
            <a:off x="6096000" y="1938337"/>
            <a:ext cx="6096000" cy="3703046"/>
          </a:xfrm>
          <a:prstGeom prst="rect">
            <a:avLst/>
          </a:prstGeom>
        </p:spPr>
      </p:pic>
    </p:spTree>
    <p:extLst>
      <p:ext uri="{BB962C8B-B14F-4D97-AF65-F5344CB8AC3E}">
        <p14:creationId xmlns:p14="http://schemas.microsoft.com/office/powerpoint/2010/main" val="2639906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C8C17-28EA-4D75-941E-996E5C2E364E}"/>
              </a:ext>
            </a:extLst>
          </p:cNvPr>
          <p:cNvSpPr>
            <a:spLocks noGrp="1"/>
          </p:cNvSpPr>
          <p:nvPr>
            <p:ph type="title"/>
          </p:nvPr>
        </p:nvSpPr>
        <p:spPr>
          <a:xfrm>
            <a:off x="925081" y="483715"/>
            <a:ext cx="9404723" cy="771648"/>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The Constitutionality of VAWA's Policy Goals</a:t>
            </a:r>
          </a:p>
        </p:txBody>
      </p:sp>
      <p:sp>
        <p:nvSpPr>
          <p:cNvPr id="5" name="TextBox 4">
            <a:extLst>
              <a:ext uri="{FF2B5EF4-FFF2-40B4-BE49-F238E27FC236}">
                <a16:creationId xmlns:a16="http://schemas.microsoft.com/office/drawing/2014/main" id="{05509D4C-1CE1-4877-927F-5BF28E0836DD}"/>
              </a:ext>
            </a:extLst>
          </p:cNvPr>
          <p:cNvSpPr txBox="1"/>
          <p:nvPr/>
        </p:nvSpPr>
        <p:spPr>
          <a:xfrm>
            <a:off x="1270861" y="1946932"/>
            <a:ext cx="9058943" cy="2805320"/>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Some of the VAWA's goals have attracted national debate and are deemed unconstitutional by the court of law.</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The cases that tested the constitutionality of VAWA's policy goals are:</a:t>
            </a:r>
          </a:p>
          <a:p>
            <a:pPr marL="342900" marR="0" lvl="0" indent="-342900">
              <a:lnSpc>
                <a:spcPct val="150000"/>
              </a:lnSpc>
              <a:spcBef>
                <a:spcPts val="0"/>
              </a:spcBef>
              <a:spcAft>
                <a:spcPts val="0"/>
              </a:spcAft>
              <a:buFont typeface="Wingdings" panose="05000000000000000000" pitchFamily="2" charset="2"/>
              <a:buChar char=""/>
            </a:pPr>
            <a:r>
              <a:rPr lang="en-US" sz="2000" i="1" dirty="0" err="1">
                <a:effectLst/>
                <a:latin typeface="Arial" panose="020B0604020202020204" pitchFamily="34" charset="0"/>
                <a:ea typeface="Calibri" panose="020F0502020204030204" pitchFamily="34" charset="0"/>
                <a:cs typeface="Arial" panose="020B0604020202020204" pitchFamily="34" charset="0"/>
              </a:rPr>
              <a:t>Brzonkala</a:t>
            </a:r>
            <a:r>
              <a:rPr lang="en-US" sz="2000" i="1" dirty="0">
                <a:effectLst/>
                <a:latin typeface="Arial" panose="020B0604020202020204" pitchFamily="34" charset="0"/>
                <a:ea typeface="Calibri" panose="020F0502020204030204" pitchFamily="34" charset="0"/>
                <a:cs typeface="Arial" panose="020B0604020202020204" pitchFamily="34" charset="0"/>
              </a:rPr>
              <a:t> v. Virginia Polytechnic and State University</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2000" i="1" dirty="0">
                <a:effectLst/>
                <a:latin typeface="Arial" panose="020B0604020202020204" pitchFamily="34" charset="0"/>
                <a:ea typeface="Calibri" panose="020F0502020204030204" pitchFamily="34" charset="0"/>
                <a:cs typeface="Arial" panose="020B0604020202020204" pitchFamily="34" charset="0"/>
              </a:rPr>
              <a:t>The United States v. Lopez</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2000" i="1" dirty="0">
                <a:effectLst/>
                <a:latin typeface="Arial" panose="020B0604020202020204" pitchFamily="34" charset="0"/>
                <a:ea typeface="Calibri" panose="020F0502020204030204" pitchFamily="34" charset="0"/>
                <a:cs typeface="Arial" panose="020B0604020202020204" pitchFamily="34" charset="0"/>
              </a:rPr>
              <a:t>Seaton v. Seaton</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12136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3C1F3-2D15-413F-B776-01690886807A}"/>
              </a:ext>
            </a:extLst>
          </p:cNvPr>
          <p:cNvSpPr>
            <a:spLocks noGrp="1"/>
          </p:cNvSpPr>
          <p:nvPr>
            <p:ph type="title"/>
          </p:nvPr>
        </p:nvSpPr>
        <p:spPr>
          <a:xfrm>
            <a:off x="645130" y="418453"/>
            <a:ext cx="9404723" cy="969845"/>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Contribution to Social Equality</a:t>
            </a:r>
          </a:p>
        </p:txBody>
      </p:sp>
      <p:sp>
        <p:nvSpPr>
          <p:cNvPr id="5" name="TextBox 4">
            <a:extLst>
              <a:ext uri="{FF2B5EF4-FFF2-40B4-BE49-F238E27FC236}">
                <a16:creationId xmlns:a16="http://schemas.microsoft.com/office/drawing/2014/main" id="{625C3EDD-A456-4BF4-A46B-9AE7BC033D8A}"/>
              </a:ext>
            </a:extLst>
          </p:cNvPr>
          <p:cNvSpPr txBox="1"/>
          <p:nvPr/>
        </p:nvSpPr>
        <p:spPr>
          <a:xfrm>
            <a:off x="941523" y="1564022"/>
            <a:ext cx="4798016" cy="3728649"/>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Most convicted rapists were not jailed before VAWA was enacted.</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The Act has developed community-coordinated reactions to the way Domestic Based Violence (GBV) is investigated.</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makes litigation filings easier.</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has also reduced victimization.</a:t>
            </a:r>
          </a:p>
        </p:txBody>
      </p:sp>
      <p:pic>
        <p:nvPicPr>
          <p:cNvPr id="6" name="Picture 5">
            <a:extLst>
              <a:ext uri="{FF2B5EF4-FFF2-40B4-BE49-F238E27FC236}">
                <a16:creationId xmlns:a16="http://schemas.microsoft.com/office/drawing/2014/main" id="{652433C4-A353-4237-AEDB-67D3C1F21F39}"/>
              </a:ext>
            </a:extLst>
          </p:cNvPr>
          <p:cNvPicPr/>
          <p:nvPr/>
        </p:nvPicPr>
        <p:blipFill>
          <a:blip r:embed="rId3"/>
          <a:stretch>
            <a:fillRect/>
          </a:stretch>
        </p:blipFill>
        <p:spPr>
          <a:xfrm>
            <a:off x="5739539" y="1739746"/>
            <a:ext cx="6235485" cy="3728649"/>
          </a:xfrm>
          <a:prstGeom prst="rect">
            <a:avLst/>
          </a:prstGeom>
        </p:spPr>
      </p:pic>
    </p:spTree>
    <p:extLst>
      <p:ext uri="{BB962C8B-B14F-4D97-AF65-F5344CB8AC3E}">
        <p14:creationId xmlns:p14="http://schemas.microsoft.com/office/powerpoint/2010/main" val="1534235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F2092-53BB-4A90-8176-C4C13B77A845}"/>
              </a:ext>
            </a:extLst>
          </p:cNvPr>
          <p:cNvSpPr>
            <a:spLocks noGrp="1"/>
          </p:cNvSpPr>
          <p:nvPr>
            <p:ph type="title"/>
          </p:nvPr>
        </p:nvSpPr>
        <p:spPr>
          <a:xfrm>
            <a:off x="645130" y="309966"/>
            <a:ext cx="9404723" cy="938848"/>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Contribution to Social Equality Cont.</a:t>
            </a:r>
          </a:p>
        </p:txBody>
      </p:sp>
      <p:sp>
        <p:nvSpPr>
          <p:cNvPr id="5" name="TextBox 4">
            <a:extLst>
              <a:ext uri="{FF2B5EF4-FFF2-40B4-BE49-F238E27FC236}">
                <a16:creationId xmlns:a16="http://schemas.microsoft.com/office/drawing/2014/main" id="{1AB99DAF-7E55-4E6B-AEAE-EE7D132B2621}"/>
              </a:ext>
            </a:extLst>
          </p:cNvPr>
          <p:cNvSpPr txBox="1"/>
          <p:nvPr/>
        </p:nvSpPr>
        <p:spPr>
          <a:xfrm>
            <a:off x="1406473" y="1900437"/>
            <a:ext cx="8899900" cy="2343655"/>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promotes the justice spectrum by protecting same-sex couples.</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A non-discrimination clause against LGBTQ.</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serves social justice goals by protecting human trafficking victims.</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amendments have appropriations to allow all victims of human trafficking to get justice. </a:t>
            </a:r>
          </a:p>
        </p:txBody>
      </p:sp>
    </p:spTree>
    <p:extLst>
      <p:ext uri="{BB962C8B-B14F-4D97-AF65-F5344CB8AC3E}">
        <p14:creationId xmlns:p14="http://schemas.microsoft.com/office/powerpoint/2010/main" val="2490804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30234-6A27-4B8D-AC9E-CB7564C780BF}"/>
              </a:ext>
            </a:extLst>
          </p:cNvPr>
          <p:cNvSpPr>
            <a:spLocks noGrp="1"/>
          </p:cNvSpPr>
          <p:nvPr>
            <p:ph type="title"/>
          </p:nvPr>
        </p:nvSpPr>
        <p:spPr>
          <a:xfrm>
            <a:off x="676127" y="526942"/>
            <a:ext cx="9404723" cy="1016340"/>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Adverse Effects of Goals on Quality of Life</a:t>
            </a:r>
          </a:p>
        </p:txBody>
      </p:sp>
      <p:sp>
        <p:nvSpPr>
          <p:cNvPr id="5" name="TextBox 4">
            <a:extLst>
              <a:ext uri="{FF2B5EF4-FFF2-40B4-BE49-F238E27FC236}">
                <a16:creationId xmlns:a16="http://schemas.microsoft.com/office/drawing/2014/main" id="{2C17940B-45C9-46BA-9B78-754EEBA4D5B0}"/>
              </a:ext>
            </a:extLst>
          </p:cNvPr>
          <p:cNvSpPr txBox="1"/>
          <p:nvPr/>
        </p:nvSpPr>
        <p:spPr>
          <a:xfrm>
            <a:off x="1390973" y="2134607"/>
            <a:ext cx="6098582" cy="1881990"/>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does not have a way of reducing recidivism.</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Overreliance on the criminal justice system.</a:t>
            </a:r>
          </a:p>
          <a:p>
            <a:pPr marL="342900" marR="0" lvl="0" indent="-342900">
              <a:lnSpc>
                <a:spcPct val="150000"/>
              </a:lnSpc>
              <a:spcBef>
                <a:spcPts val="0"/>
              </a:spcBef>
              <a:spcAft>
                <a:spcPts val="0"/>
              </a:spcAft>
              <a:buFont typeface="Wingdings" panose="05000000000000000000" pitchFamily="2"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Gener</a:t>
            </a:r>
            <a:r>
              <a:rPr lang="en-US" sz="2000" dirty="0">
                <a:effectLst/>
                <a:latin typeface="Arial" panose="020B0604020202020204" pitchFamily="34" charset="0"/>
                <a:ea typeface="Calibri" panose="020F0502020204030204" pitchFamily="34" charset="0"/>
                <a:cs typeface="Arial" panose="020B0604020202020204" pitchFamily="34" charset="0"/>
              </a:rPr>
              <a:t> bias – VAWA favors women over men. </a:t>
            </a:r>
          </a:p>
        </p:txBody>
      </p:sp>
    </p:spTree>
    <p:extLst>
      <p:ext uri="{BB962C8B-B14F-4D97-AF65-F5344CB8AC3E}">
        <p14:creationId xmlns:p14="http://schemas.microsoft.com/office/powerpoint/2010/main" val="1338083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26FB8-30A4-46CA-9539-06B7C469D8E8}"/>
              </a:ext>
            </a:extLst>
          </p:cNvPr>
          <p:cNvSpPr>
            <a:spLocks noGrp="1"/>
          </p:cNvSpPr>
          <p:nvPr>
            <p:ph type="title"/>
          </p:nvPr>
        </p:nvSpPr>
        <p:spPr>
          <a:xfrm>
            <a:off x="894084" y="609601"/>
            <a:ext cx="9404723" cy="1047336"/>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Goals' Consistency with Values of Professional Work</a:t>
            </a:r>
          </a:p>
        </p:txBody>
      </p:sp>
      <p:sp>
        <p:nvSpPr>
          <p:cNvPr id="5" name="TextBox 4">
            <a:extLst>
              <a:ext uri="{FF2B5EF4-FFF2-40B4-BE49-F238E27FC236}">
                <a16:creationId xmlns:a16="http://schemas.microsoft.com/office/drawing/2014/main" id="{BDEB1F02-34C8-4CC5-A39A-42A349C8BB25}"/>
              </a:ext>
            </a:extLst>
          </p:cNvPr>
          <p:cNvSpPr txBox="1"/>
          <p:nvPr/>
        </p:nvSpPr>
        <p:spPr>
          <a:xfrm>
            <a:off x="1437469" y="2257172"/>
            <a:ext cx="5242301" cy="2343655"/>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observes commitment to clients.</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ensures the interests of domestic violence victims are addressed.</a:t>
            </a:r>
          </a:p>
          <a:p>
            <a:pPr marL="342900" marR="0" lvl="0" indent="-342900">
              <a:lnSpc>
                <a:spcPct val="150000"/>
              </a:lnSpc>
              <a:spcBef>
                <a:spcPts val="0"/>
              </a:spcBef>
              <a:spcAft>
                <a:spcPts val="8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observes the privacy and confidentiality value. </a:t>
            </a:r>
          </a:p>
        </p:txBody>
      </p:sp>
      <p:pic>
        <p:nvPicPr>
          <p:cNvPr id="6" name="Picture 5" descr="PPT - Privacy vs. Confidentiality PowerPoint Presentation, free download -  ID:244708">
            <a:extLst>
              <a:ext uri="{FF2B5EF4-FFF2-40B4-BE49-F238E27FC236}">
                <a16:creationId xmlns:a16="http://schemas.microsoft.com/office/drawing/2014/main" id="{A58A9194-1B92-4EC5-898C-3DD5ED9F3F3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31136" y="1914928"/>
            <a:ext cx="5464551" cy="3912435"/>
          </a:xfrm>
          <a:prstGeom prst="rect">
            <a:avLst/>
          </a:prstGeom>
          <a:noFill/>
          <a:ln>
            <a:noFill/>
          </a:ln>
        </p:spPr>
      </p:pic>
    </p:spTree>
    <p:extLst>
      <p:ext uri="{BB962C8B-B14F-4D97-AF65-F5344CB8AC3E}">
        <p14:creationId xmlns:p14="http://schemas.microsoft.com/office/powerpoint/2010/main" val="220454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4639A-5D21-4837-BE13-56A3875A7B15}"/>
              </a:ext>
            </a:extLst>
          </p:cNvPr>
          <p:cNvSpPr>
            <a:spLocks noGrp="1"/>
          </p:cNvSpPr>
          <p:nvPr>
            <p:ph type="title"/>
          </p:nvPr>
        </p:nvSpPr>
        <p:spPr>
          <a:xfrm>
            <a:off x="878586" y="418455"/>
            <a:ext cx="9404723" cy="1062834"/>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Conclusion</a:t>
            </a:r>
          </a:p>
        </p:txBody>
      </p:sp>
      <p:sp>
        <p:nvSpPr>
          <p:cNvPr id="5" name="TextBox 4">
            <a:extLst>
              <a:ext uri="{FF2B5EF4-FFF2-40B4-BE49-F238E27FC236}">
                <a16:creationId xmlns:a16="http://schemas.microsoft.com/office/drawing/2014/main" id="{D38757B0-6823-4C47-A7EE-E84A30E088F2}"/>
              </a:ext>
            </a:extLst>
          </p:cNvPr>
          <p:cNvSpPr txBox="1"/>
          <p:nvPr/>
        </p:nvSpPr>
        <p:spPr>
          <a:xfrm>
            <a:off x="1266987" y="1853248"/>
            <a:ext cx="9271860" cy="2805320"/>
          </a:xfrm>
          <a:prstGeom prst="rect">
            <a:avLst/>
          </a:prstGeom>
          <a:noFill/>
        </p:spPr>
        <p:txBody>
          <a:bodyPr wrap="square">
            <a:spAutoFit/>
          </a:bodyPr>
          <a:lstStyle/>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Some of the VAWA provisions have been unlawful.</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The enactment has decreased domestic violence since it was enacted in 1994.</a:t>
            </a:r>
          </a:p>
          <a:p>
            <a:pPr marL="342900" marR="0" lvl="0" indent="-342900">
              <a:lnSpc>
                <a:spcPct val="150000"/>
              </a:lnSpc>
              <a:spcBef>
                <a:spcPts val="0"/>
              </a:spcBef>
              <a:spcAft>
                <a:spcPts val="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VAWA has contributed to greater social justice. </a:t>
            </a:r>
          </a:p>
          <a:p>
            <a:pPr marL="342900" marR="0" lvl="0" indent="-342900">
              <a:lnSpc>
                <a:spcPct val="150000"/>
              </a:lnSpc>
              <a:spcBef>
                <a:spcPts val="0"/>
              </a:spcBef>
              <a:spcAft>
                <a:spcPts val="8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As reauthorizations occur, it is important to consider how society can be united after victims have received justice. </a:t>
            </a:r>
          </a:p>
        </p:txBody>
      </p:sp>
    </p:spTree>
    <p:extLst>
      <p:ext uri="{BB962C8B-B14F-4D97-AF65-F5344CB8AC3E}">
        <p14:creationId xmlns:p14="http://schemas.microsoft.com/office/powerpoint/2010/main" val="1487849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9088F-D239-4093-93AB-FA2519BF4598}"/>
              </a:ext>
            </a:extLst>
          </p:cNvPr>
          <p:cNvSpPr>
            <a:spLocks noGrp="1"/>
          </p:cNvSpPr>
          <p:nvPr>
            <p:ph type="title"/>
          </p:nvPr>
        </p:nvSpPr>
        <p:spPr>
          <a:xfrm>
            <a:off x="645130" y="254773"/>
            <a:ext cx="9404723" cy="709655"/>
          </a:xfrm>
        </p:spPr>
        <p:txBody>
          <a:bodyPr/>
          <a:lstStyle/>
          <a:p>
            <a:pPr>
              <a:lnSpc>
                <a:spcPct val="150000"/>
              </a:lnSpc>
            </a:pPr>
            <a:r>
              <a:rPr lang="en-US" sz="2800" b="1" dirty="0">
                <a:solidFill>
                  <a:srgbClr val="FFFF00"/>
                </a:solidFill>
                <a:latin typeface="Arial" panose="020B0604020202020204" pitchFamily="34" charset="0"/>
                <a:cs typeface="Arial" panose="020B0604020202020204" pitchFamily="34" charset="0"/>
              </a:rPr>
              <a:t>References</a:t>
            </a:r>
          </a:p>
        </p:txBody>
      </p:sp>
      <p:sp>
        <p:nvSpPr>
          <p:cNvPr id="7" name="TextBox 6">
            <a:extLst>
              <a:ext uri="{FF2B5EF4-FFF2-40B4-BE49-F238E27FC236}">
                <a16:creationId xmlns:a16="http://schemas.microsoft.com/office/drawing/2014/main" id="{039A2FFE-2BB9-4B9D-AD9E-E704449BDCC8}"/>
              </a:ext>
            </a:extLst>
          </p:cNvPr>
          <p:cNvSpPr txBox="1"/>
          <p:nvPr/>
        </p:nvSpPr>
        <p:spPr>
          <a:xfrm>
            <a:off x="1056633" y="1536174"/>
            <a:ext cx="10133143" cy="4524315"/>
          </a:xfrm>
          <a:prstGeom prst="rect">
            <a:avLst/>
          </a:prstGeom>
          <a:noFill/>
        </p:spPr>
        <p:txBody>
          <a:bodyPr wrap="square">
            <a:spAutoFit/>
          </a:bodyPr>
          <a:lstStyle/>
          <a:p>
            <a:pPr marL="457200" marR="0" indent="-457200">
              <a:spcBef>
                <a:spcPts val="0"/>
              </a:spcBef>
              <a:spcAft>
                <a:spcPts val="0"/>
              </a:spcAft>
              <a:buFont typeface="+mj-lt"/>
              <a:buAutoNum type="arabicPeriod"/>
            </a:pPr>
            <a:r>
              <a:rPr lang="en-US" sz="1600" dirty="0">
                <a:effectLst/>
                <a:latin typeface="Arial" panose="020B0604020202020204" pitchFamily="34" charset="0"/>
                <a:ea typeface="Calibri" panose="020F0502020204030204" pitchFamily="34" charset="0"/>
                <a:cs typeface="Arial" panose="020B0604020202020204" pitchFamily="34" charset="0"/>
              </a:rPr>
              <a:t>Cannon, C. E. (2019). What services exist for LGBTQ perpetrators of intimate partner violence in batterer intervention programs across North America? A qualitative study. </a:t>
            </a:r>
            <a:r>
              <a:rPr lang="en-US" sz="1600" i="1" dirty="0">
                <a:effectLst/>
                <a:latin typeface="Arial" panose="020B0604020202020204" pitchFamily="34" charset="0"/>
                <a:ea typeface="Calibri" panose="020F0502020204030204" pitchFamily="34" charset="0"/>
                <a:cs typeface="Arial" panose="020B0604020202020204" pitchFamily="34" charset="0"/>
              </a:rPr>
              <a:t>Partner abuse</a:t>
            </a:r>
            <a:r>
              <a:rPr lang="en-US" sz="1600" dirty="0">
                <a:effectLst/>
                <a:latin typeface="Arial" panose="020B0604020202020204" pitchFamily="34" charset="0"/>
                <a:ea typeface="Calibri" panose="020F0502020204030204" pitchFamily="34" charset="0"/>
                <a:cs typeface="Arial" panose="020B0604020202020204" pitchFamily="34" charset="0"/>
              </a:rPr>
              <a:t>, </a:t>
            </a:r>
            <a:r>
              <a:rPr lang="en-US" sz="1600" i="1" dirty="0">
                <a:effectLst/>
                <a:latin typeface="Arial" panose="020B0604020202020204" pitchFamily="34" charset="0"/>
                <a:ea typeface="Calibri" panose="020F0502020204030204" pitchFamily="34" charset="0"/>
                <a:cs typeface="Arial" panose="020B0604020202020204" pitchFamily="34" charset="0"/>
              </a:rPr>
              <a:t>10</a:t>
            </a:r>
            <a:r>
              <a:rPr lang="en-US" sz="1600" dirty="0">
                <a:effectLst/>
                <a:latin typeface="Arial" panose="020B0604020202020204" pitchFamily="34" charset="0"/>
                <a:ea typeface="Calibri" panose="020F0502020204030204" pitchFamily="34" charset="0"/>
                <a:cs typeface="Arial" panose="020B0604020202020204" pitchFamily="34" charset="0"/>
              </a:rPr>
              <a:t>(2), 222-242.</a:t>
            </a:r>
          </a:p>
          <a:p>
            <a:pPr marL="457200" marR="0" indent="-457200">
              <a:spcBef>
                <a:spcPts val="0"/>
              </a:spcBef>
              <a:spcAft>
                <a:spcPts val="0"/>
              </a:spcAft>
              <a:buFont typeface="+mj-lt"/>
              <a:buAutoNum type="arabicPeriod"/>
            </a:pPr>
            <a:r>
              <a:rPr lang="en-US" sz="1600" dirty="0">
                <a:effectLst/>
                <a:latin typeface="Arial" panose="020B0604020202020204" pitchFamily="34" charset="0"/>
                <a:ea typeface="Calibri" panose="020F0502020204030204" pitchFamily="34" charset="0"/>
                <a:cs typeface="Arial" panose="020B0604020202020204" pitchFamily="34" charset="0"/>
              </a:rPr>
              <a:t>Glantz, T., Harrison, J., &amp; Cable, A. (2017). Trauma and recidivism: Informing assessment and treatment options for incarcerated men. </a:t>
            </a:r>
            <a:r>
              <a:rPr lang="en-US" sz="1600" i="1" dirty="0">
                <a:effectLst/>
                <a:latin typeface="Arial" panose="020B0604020202020204" pitchFamily="34" charset="0"/>
                <a:ea typeface="Calibri" panose="020F0502020204030204" pitchFamily="34" charset="0"/>
                <a:cs typeface="Arial" panose="020B0604020202020204" pitchFamily="34" charset="0"/>
              </a:rPr>
              <a:t>International Review of Modern Sociology</a:t>
            </a:r>
            <a:r>
              <a:rPr lang="en-US" sz="1600" dirty="0">
                <a:effectLst/>
                <a:latin typeface="Arial" panose="020B0604020202020204" pitchFamily="34" charset="0"/>
                <a:ea typeface="Calibri" panose="020F0502020204030204" pitchFamily="34" charset="0"/>
                <a:cs typeface="Arial" panose="020B0604020202020204" pitchFamily="34" charset="0"/>
              </a:rPr>
              <a:t>, 95-118.</a:t>
            </a:r>
          </a:p>
          <a:p>
            <a:pPr marL="457200" marR="0" indent="-457200">
              <a:spcBef>
                <a:spcPts val="0"/>
              </a:spcBef>
              <a:spcAft>
                <a:spcPts val="0"/>
              </a:spcAft>
              <a:buFont typeface="+mj-lt"/>
              <a:buAutoNum type="arabicPeriod"/>
            </a:pPr>
            <a:r>
              <a:rPr lang="en-US" sz="1600" dirty="0" err="1">
                <a:effectLst/>
                <a:latin typeface="Arial" panose="020B0604020202020204" pitchFamily="34" charset="0"/>
                <a:ea typeface="Calibri" panose="020F0502020204030204" pitchFamily="34" charset="0"/>
                <a:cs typeface="Arial" panose="020B0604020202020204" pitchFamily="34" charset="0"/>
              </a:rPr>
              <a:t>Hebenstreit</a:t>
            </a:r>
            <a:r>
              <a:rPr lang="en-US" sz="1600" dirty="0">
                <a:effectLst/>
                <a:latin typeface="Arial" panose="020B0604020202020204" pitchFamily="34" charset="0"/>
                <a:ea typeface="Calibri" panose="020F0502020204030204" pitchFamily="34" charset="0"/>
                <a:cs typeface="Arial" panose="020B0604020202020204" pitchFamily="34" charset="0"/>
              </a:rPr>
              <a:t>, H. (2017). The National Association of Social Workers Code of Ethics and Cultural Competence: What Does Anne Fadiman's The Spirit Catches You and You Fall Down Teach Us Today?. </a:t>
            </a:r>
            <a:r>
              <a:rPr lang="en-US" sz="1600" i="1" dirty="0">
                <a:effectLst/>
                <a:latin typeface="Arial" panose="020B0604020202020204" pitchFamily="34" charset="0"/>
                <a:ea typeface="Calibri" panose="020F0502020204030204" pitchFamily="34" charset="0"/>
                <a:cs typeface="Arial" panose="020B0604020202020204" pitchFamily="34" charset="0"/>
              </a:rPr>
              <a:t>Health &amp; social work</a:t>
            </a:r>
            <a:r>
              <a:rPr lang="en-US" sz="1600" dirty="0">
                <a:effectLst/>
                <a:latin typeface="Arial" panose="020B0604020202020204" pitchFamily="34" charset="0"/>
                <a:ea typeface="Calibri" panose="020F0502020204030204" pitchFamily="34" charset="0"/>
                <a:cs typeface="Arial" panose="020B0604020202020204" pitchFamily="34" charset="0"/>
              </a:rPr>
              <a:t>, </a:t>
            </a:r>
            <a:r>
              <a:rPr lang="en-US" sz="1600" i="1" dirty="0">
                <a:effectLst/>
                <a:latin typeface="Arial" panose="020B0604020202020204" pitchFamily="34" charset="0"/>
                <a:ea typeface="Calibri" panose="020F0502020204030204" pitchFamily="34" charset="0"/>
                <a:cs typeface="Arial" panose="020B0604020202020204" pitchFamily="34" charset="0"/>
              </a:rPr>
              <a:t>42</a:t>
            </a:r>
            <a:r>
              <a:rPr lang="en-US" sz="1600" dirty="0">
                <a:effectLst/>
                <a:latin typeface="Arial" panose="020B0604020202020204" pitchFamily="34" charset="0"/>
                <a:ea typeface="Calibri" panose="020F0502020204030204" pitchFamily="34" charset="0"/>
                <a:cs typeface="Arial" panose="020B0604020202020204" pitchFamily="34" charset="0"/>
              </a:rPr>
              <a:t>(2), 103-107.</a:t>
            </a:r>
          </a:p>
          <a:p>
            <a:pPr marL="457200" marR="0" indent="-457200">
              <a:spcBef>
                <a:spcPts val="0"/>
              </a:spcBef>
              <a:spcAft>
                <a:spcPts val="0"/>
              </a:spcAft>
              <a:buFont typeface="+mj-lt"/>
              <a:buAutoNum type="arabicPeriod"/>
            </a:pPr>
            <a:r>
              <a:rPr lang="en-US" sz="1600" dirty="0">
                <a:effectLst/>
                <a:latin typeface="Arial" panose="020B0604020202020204" pitchFamily="34" charset="0"/>
                <a:ea typeface="Calibri" panose="020F0502020204030204" pitchFamily="34" charset="0"/>
                <a:cs typeface="Arial" panose="020B0604020202020204" pitchFamily="34" charset="0"/>
              </a:rPr>
              <a:t>Kim, H. W., Park, T., Quiring, S., &amp; Barrett, D. (2018). The anti-human trafficking collaboration model and serving victims: Providers' perspectives on the impact and experience. </a:t>
            </a:r>
            <a:r>
              <a:rPr lang="en-US" sz="1600" i="1" dirty="0">
                <a:effectLst/>
                <a:latin typeface="Arial" panose="020B0604020202020204" pitchFamily="34" charset="0"/>
                <a:ea typeface="Calibri" panose="020F0502020204030204" pitchFamily="34" charset="0"/>
                <a:cs typeface="Arial" panose="020B0604020202020204" pitchFamily="34" charset="0"/>
              </a:rPr>
              <a:t>Journal of Evidence-Informed Social Work</a:t>
            </a:r>
            <a:r>
              <a:rPr lang="en-US" sz="1600" dirty="0">
                <a:effectLst/>
                <a:latin typeface="Arial" panose="020B0604020202020204" pitchFamily="34" charset="0"/>
                <a:ea typeface="Calibri" panose="020F0502020204030204" pitchFamily="34" charset="0"/>
                <a:cs typeface="Arial" panose="020B0604020202020204" pitchFamily="34" charset="0"/>
              </a:rPr>
              <a:t>, </a:t>
            </a:r>
            <a:r>
              <a:rPr lang="en-US" sz="1600" i="1" dirty="0">
                <a:effectLst/>
                <a:latin typeface="Arial" panose="020B0604020202020204" pitchFamily="34" charset="0"/>
                <a:ea typeface="Calibri" panose="020F0502020204030204" pitchFamily="34" charset="0"/>
                <a:cs typeface="Arial" panose="020B0604020202020204" pitchFamily="34" charset="0"/>
              </a:rPr>
              <a:t>15</a:t>
            </a:r>
            <a:r>
              <a:rPr lang="en-US" sz="1600" dirty="0">
                <a:effectLst/>
                <a:latin typeface="Arial" panose="020B0604020202020204" pitchFamily="34" charset="0"/>
                <a:ea typeface="Calibri" panose="020F0502020204030204" pitchFamily="34" charset="0"/>
                <a:cs typeface="Arial" panose="020B0604020202020204" pitchFamily="34" charset="0"/>
              </a:rPr>
              <a:t>(2), 186-203.</a:t>
            </a:r>
          </a:p>
          <a:p>
            <a:pPr marL="457200" marR="0" indent="-457200">
              <a:spcBef>
                <a:spcPts val="0"/>
              </a:spcBef>
              <a:spcAft>
                <a:spcPts val="0"/>
              </a:spcAft>
              <a:buFont typeface="+mj-lt"/>
              <a:buAutoNum type="arabicPeriod"/>
            </a:pPr>
            <a:r>
              <a:rPr lang="en-US" sz="1600" dirty="0" err="1">
                <a:effectLst/>
                <a:latin typeface="Arial" panose="020B0604020202020204" pitchFamily="34" charset="0"/>
                <a:ea typeface="Calibri" panose="020F0502020204030204" pitchFamily="34" charset="0"/>
                <a:cs typeface="Arial" panose="020B0604020202020204" pitchFamily="34" charset="0"/>
              </a:rPr>
              <a:t>Kirven</a:t>
            </a:r>
            <a:r>
              <a:rPr lang="en-US" sz="1600" dirty="0">
                <a:effectLst/>
                <a:latin typeface="Arial" panose="020B0604020202020204" pitchFamily="34" charset="0"/>
                <a:ea typeface="Calibri" panose="020F0502020204030204" pitchFamily="34" charset="0"/>
                <a:cs typeface="Arial" panose="020B0604020202020204" pitchFamily="34" charset="0"/>
              </a:rPr>
              <a:t>, S. J. (2019). Violence Against Women Act (VAWA) of 1994 and Reauthorization Act of 2013. </a:t>
            </a:r>
            <a:r>
              <a:rPr lang="en-US" sz="1600" i="1" dirty="0">
                <a:effectLst/>
                <a:latin typeface="Arial" panose="020B0604020202020204" pitchFamily="34" charset="0"/>
                <a:ea typeface="Calibri" panose="020F0502020204030204" pitchFamily="34" charset="0"/>
                <a:cs typeface="Arial" panose="020B0604020202020204" pitchFamily="34" charset="0"/>
              </a:rPr>
              <a:t>The Encyclopedia of Women and Crime</a:t>
            </a:r>
            <a:r>
              <a:rPr lang="en-US" sz="1600" dirty="0">
                <a:effectLst/>
                <a:latin typeface="Arial" panose="020B0604020202020204" pitchFamily="34" charset="0"/>
                <a:ea typeface="Calibri" panose="020F0502020204030204" pitchFamily="34" charset="0"/>
                <a:cs typeface="Arial" panose="020B0604020202020204" pitchFamily="34" charset="0"/>
              </a:rPr>
              <a:t>, 1-4.</a:t>
            </a:r>
          </a:p>
          <a:p>
            <a:pPr marL="457200" marR="0" indent="-457200">
              <a:spcBef>
                <a:spcPts val="0"/>
              </a:spcBef>
              <a:spcAft>
                <a:spcPts val="0"/>
              </a:spcAft>
              <a:buFont typeface="+mj-lt"/>
              <a:buAutoNum type="arabicPeriod"/>
            </a:pPr>
            <a:r>
              <a:rPr lang="en-US" sz="1600" dirty="0">
                <a:effectLst/>
                <a:latin typeface="Arial" panose="020B0604020202020204" pitchFamily="34" charset="0"/>
                <a:ea typeface="Calibri" panose="020F0502020204030204" pitchFamily="34" charset="0"/>
                <a:cs typeface="Arial" panose="020B0604020202020204" pitchFamily="34" charset="0"/>
              </a:rPr>
              <a:t>Owens, J. G. (2017). Revealing victimization: The impact of methodological features in the National Crime Victimization Survey. </a:t>
            </a:r>
            <a:r>
              <a:rPr lang="en-US" sz="1600" i="1" dirty="0">
                <a:effectLst/>
                <a:latin typeface="Arial" panose="020B0604020202020204" pitchFamily="34" charset="0"/>
                <a:ea typeface="Calibri" panose="020F0502020204030204" pitchFamily="34" charset="0"/>
                <a:cs typeface="Arial" panose="020B0604020202020204" pitchFamily="34" charset="0"/>
              </a:rPr>
              <a:t>Violence and Victims</a:t>
            </a:r>
            <a:r>
              <a:rPr lang="en-US" sz="1600" dirty="0">
                <a:effectLst/>
                <a:latin typeface="Arial" panose="020B0604020202020204" pitchFamily="34" charset="0"/>
                <a:ea typeface="Calibri" panose="020F0502020204030204" pitchFamily="34" charset="0"/>
                <a:cs typeface="Arial" panose="020B0604020202020204" pitchFamily="34" charset="0"/>
              </a:rPr>
              <a:t>, </a:t>
            </a:r>
            <a:r>
              <a:rPr lang="en-US" sz="1600" i="1" dirty="0">
                <a:effectLst/>
                <a:latin typeface="Arial" panose="020B0604020202020204" pitchFamily="34" charset="0"/>
                <a:ea typeface="Calibri" panose="020F0502020204030204" pitchFamily="34" charset="0"/>
                <a:cs typeface="Arial" panose="020B0604020202020204" pitchFamily="34" charset="0"/>
              </a:rPr>
              <a:t>32</a:t>
            </a:r>
            <a:r>
              <a:rPr lang="en-US" sz="1600" dirty="0">
                <a:effectLst/>
                <a:latin typeface="Arial" panose="020B0604020202020204" pitchFamily="34" charset="0"/>
                <a:ea typeface="Calibri" panose="020F0502020204030204" pitchFamily="34" charset="0"/>
                <a:cs typeface="Arial" panose="020B0604020202020204" pitchFamily="34" charset="0"/>
              </a:rPr>
              <a:t>(4), 688-713.</a:t>
            </a:r>
          </a:p>
          <a:p>
            <a:pPr marL="457200" marR="0" indent="-457200">
              <a:spcBef>
                <a:spcPts val="0"/>
              </a:spcBef>
              <a:spcAft>
                <a:spcPts val="0"/>
              </a:spcAft>
              <a:buFont typeface="+mj-lt"/>
              <a:buAutoNum type="arabicPeriod"/>
            </a:pPr>
            <a:r>
              <a:rPr lang="en-US" sz="1600" dirty="0">
                <a:effectLst/>
                <a:latin typeface="Arial" panose="020B0604020202020204" pitchFamily="34" charset="0"/>
                <a:ea typeface="Calibri" panose="020F0502020204030204" pitchFamily="34" charset="0"/>
                <a:cs typeface="Arial" panose="020B0604020202020204" pitchFamily="34" charset="0"/>
              </a:rPr>
              <a:t>Parsons, C. (2020). A Call to the United States to Protect Victims Fleeing from Intimate Partner Violence. </a:t>
            </a:r>
            <a:r>
              <a:rPr lang="en-US" sz="1600" i="1" dirty="0">
                <a:effectLst/>
                <a:latin typeface="Arial" panose="020B0604020202020204" pitchFamily="34" charset="0"/>
                <a:ea typeface="Calibri" panose="020F0502020204030204" pitchFamily="34" charset="0"/>
                <a:cs typeface="Arial" panose="020B0604020202020204" pitchFamily="34" charset="0"/>
              </a:rPr>
              <a:t>Quinnipiac Health Law Journal</a:t>
            </a:r>
            <a:r>
              <a:rPr lang="en-US" sz="1600" dirty="0">
                <a:effectLst/>
                <a:latin typeface="Arial" panose="020B0604020202020204" pitchFamily="34" charset="0"/>
                <a:ea typeface="Calibri" panose="020F0502020204030204" pitchFamily="34" charset="0"/>
                <a:cs typeface="Arial" panose="020B0604020202020204" pitchFamily="34" charset="0"/>
              </a:rPr>
              <a:t>, </a:t>
            </a:r>
            <a:r>
              <a:rPr lang="en-US" sz="1600" i="1" dirty="0">
                <a:effectLst/>
                <a:latin typeface="Arial" panose="020B0604020202020204" pitchFamily="34" charset="0"/>
                <a:ea typeface="Calibri" panose="020F0502020204030204" pitchFamily="34" charset="0"/>
                <a:cs typeface="Arial" panose="020B0604020202020204" pitchFamily="34" charset="0"/>
              </a:rPr>
              <a:t>24</a:t>
            </a:r>
            <a:r>
              <a:rPr lang="en-US" sz="1600" dirty="0">
                <a:effectLst/>
                <a:latin typeface="Arial" panose="020B0604020202020204" pitchFamily="34" charset="0"/>
                <a:ea typeface="Calibri" panose="020F0502020204030204" pitchFamily="34" charset="0"/>
                <a:cs typeface="Arial" panose="020B0604020202020204" pitchFamily="34" charset="0"/>
              </a:rPr>
              <a:t>, 99.</a:t>
            </a:r>
          </a:p>
          <a:p>
            <a:pPr marL="457200" marR="0" indent="-457200">
              <a:spcBef>
                <a:spcPts val="0"/>
              </a:spcBef>
              <a:spcAft>
                <a:spcPts val="0"/>
              </a:spcAft>
              <a:buFont typeface="+mj-lt"/>
              <a:buAutoNum type="arabicPeriod"/>
            </a:pPr>
            <a:r>
              <a:rPr lang="en-US" sz="1600" dirty="0">
                <a:effectLst/>
                <a:latin typeface="Arial" panose="020B0604020202020204" pitchFamily="34" charset="0"/>
                <a:ea typeface="Calibri" panose="020F0502020204030204" pitchFamily="34" charset="0"/>
                <a:cs typeface="Arial" panose="020B0604020202020204" pitchFamily="34" charset="0"/>
              </a:rPr>
              <a:t>Sacco, L. N. (2019). The violence against women act (VAWA): historical overview, funding, and reauthorization. In </a:t>
            </a:r>
            <a:r>
              <a:rPr lang="en-US" sz="1600" i="1" dirty="0">
                <a:effectLst/>
                <a:latin typeface="Arial" panose="020B0604020202020204" pitchFamily="34" charset="0"/>
                <a:ea typeface="Calibri" panose="020F0502020204030204" pitchFamily="34" charset="0"/>
                <a:cs typeface="Arial" panose="020B0604020202020204" pitchFamily="34" charset="0"/>
              </a:rPr>
              <a:t>Congressional Research Service. </a:t>
            </a:r>
            <a:r>
              <a:rPr lang="en-US" sz="1600" dirty="0">
                <a:effectLst/>
                <a:latin typeface="Arial" panose="020B0604020202020204" pitchFamily="34" charset="0"/>
                <a:ea typeface="Calibri" panose="020F0502020204030204" pitchFamily="34" charset="0"/>
                <a:cs typeface="Arial" panose="020B0604020202020204" pitchFamily="34" charset="0"/>
              </a:rPr>
              <a:t>CRS Report. </a:t>
            </a:r>
          </a:p>
        </p:txBody>
      </p:sp>
    </p:spTree>
    <p:extLst>
      <p:ext uri="{BB962C8B-B14F-4D97-AF65-F5344CB8AC3E}">
        <p14:creationId xmlns:p14="http://schemas.microsoft.com/office/powerpoint/2010/main" val="39634448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20</TotalTime>
  <Words>1802</Words>
  <Application>Microsoft Office PowerPoint</Application>
  <PresentationFormat>Widescreen</PresentationFormat>
  <Paragraphs>62</Paragraphs>
  <Slides>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Century Gothic</vt:lpstr>
      <vt:lpstr>Wingdings</vt:lpstr>
      <vt:lpstr>Wingdings 3</vt:lpstr>
      <vt:lpstr>Ion</vt:lpstr>
      <vt:lpstr>Violence against Women Act of 1994</vt:lpstr>
      <vt:lpstr>Introduction </vt:lpstr>
      <vt:lpstr>The Constitutionality of VAWA's Policy Goals</vt:lpstr>
      <vt:lpstr>Contribution to Social Equality</vt:lpstr>
      <vt:lpstr>Contribution to Social Equality Cont.</vt:lpstr>
      <vt:lpstr>Adverse Effects of Goals on Quality of Life</vt:lpstr>
      <vt:lpstr>Goals' Consistency with Values of Professional Work</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Violence against Women Act of 1994</dc:title>
  <dc:creator>ADMIN</dc:creator>
  <cp:lastModifiedBy>ADMIN</cp:lastModifiedBy>
  <cp:revision>1</cp:revision>
  <dcterms:created xsi:type="dcterms:W3CDTF">2021-05-07T06:54:16Z</dcterms:created>
  <dcterms:modified xsi:type="dcterms:W3CDTF">2021-05-07T07:14:39Z</dcterms:modified>
</cp:coreProperties>
</file>